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2" r:id="rId1"/>
  </p:sldMasterIdLst>
  <p:sldIdLst>
    <p:sldId id="256" r:id="rId2"/>
    <p:sldId id="271" r:id="rId3"/>
    <p:sldId id="257" r:id="rId4"/>
    <p:sldId id="272" r:id="rId5"/>
    <p:sldId id="258" r:id="rId6"/>
    <p:sldId id="260" r:id="rId7"/>
    <p:sldId id="261" r:id="rId8"/>
    <p:sldId id="262" r:id="rId9"/>
    <p:sldId id="263" r:id="rId10"/>
    <p:sldId id="264" r:id="rId11"/>
    <p:sldId id="265" r:id="rId12"/>
    <p:sldId id="266" r:id="rId13"/>
    <p:sldId id="267" r:id="rId14"/>
    <p:sldId id="268" r:id="rId15"/>
    <p:sldId id="269" r:id="rId16"/>
    <p:sldId id="27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4D86"/>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67836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0745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38005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01343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356008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993721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730669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43778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03204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5401642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42027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367783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8225068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0226626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10/12/2026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6303836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3565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62412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tx2">
              <a:lumMod val="50000"/>
            </a:schemeClr>
          </a:bgClr>
        </a:patt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10/12/2026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582382197"/>
      </p:ext>
    </p:extLst>
  </p:cSld>
  <p:clrMap bg1="dk1" tx1="lt1" bg2="dk2" tx2="lt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jp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jpeg"/><Relationship Id="rId17" Type="http://schemas.openxmlformats.org/officeDocument/2006/relationships/image" Target="../media/image22.png"/><Relationship Id="rId25" Type="http://schemas.openxmlformats.org/officeDocument/2006/relationships/image" Target="../media/image6.pn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jpg"/><Relationship Id="rId24" Type="http://schemas.openxmlformats.org/officeDocument/2006/relationships/image" Target="../media/image29.jfif"/><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jfif"/><Relationship Id="rId10" Type="http://schemas.openxmlformats.org/officeDocument/2006/relationships/image" Target="../media/image15.jpg"/><Relationship Id="rId19" Type="http://schemas.openxmlformats.org/officeDocument/2006/relationships/image" Target="../media/image24.png"/><Relationship Id="rId4" Type="http://schemas.openxmlformats.org/officeDocument/2006/relationships/image" Target="../media/image9.jp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33.jfif"/><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4.jpg"/><Relationship Id="rId7" Type="http://schemas.openxmlformats.org/officeDocument/2006/relationships/image" Target="../media/image48.jpg"/><Relationship Id="rId12" Type="http://schemas.openxmlformats.org/officeDocument/2006/relationships/image" Target="../media/image6.pn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7.jpg"/><Relationship Id="rId11" Type="http://schemas.openxmlformats.org/officeDocument/2006/relationships/image" Target="../media/image52.jpg"/><Relationship Id="rId5" Type="http://schemas.openxmlformats.org/officeDocument/2006/relationships/image" Target="../media/image46.jpg"/><Relationship Id="rId10" Type="http://schemas.openxmlformats.org/officeDocument/2006/relationships/image" Target="../media/image51.png"/><Relationship Id="rId4" Type="http://schemas.openxmlformats.org/officeDocument/2006/relationships/image" Target="../media/image45.jpg"/><Relationship Id="rId9" Type="http://schemas.openxmlformats.org/officeDocument/2006/relationships/image" Target="../media/image50.jpg"/></Relationships>
</file>

<file path=ppt/slides/_rels/slide15.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image" Target="../media/image54.jpg"/><Relationship Id="rId7" Type="http://schemas.openxmlformats.org/officeDocument/2006/relationships/image" Target="../media/image58.jpg"/><Relationship Id="rId2" Type="http://schemas.openxmlformats.org/officeDocument/2006/relationships/image" Target="../media/image53.jpg"/><Relationship Id="rId1" Type="http://schemas.openxmlformats.org/officeDocument/2006/relationships/slideLayout" Target="../slideLayouts/slideLayout2.xml"/><Relationship Id="rId6" Type="http://schemas.openxmlformats.org/officeDocument/2006/relationships/image" Target="../media/image57.jpg"/><Relationship Id="rId11" Type="http://schemas.openxmlformats.org/officeDocument/2006/relationships/image" Target="../media/image6.png"/><Relationship Id="rId5" Type="http://schemas.openxmlformats.org/officeDocument/2006/relationships/image" Target="../media/image56.jpeg"/><Relationship Id="rId10" Type="http://schemas.openxmlformats.org/officeDocument/2006/relationships/image" Target="../media/image41.jpeg"/><Relationship Id="rId4" Type="http://schemas.openxmlformats.org/officeDocument/2006/relationships/image" Target="../media/image55.jpg"/><Relationship Id="rId9" Type="http://schemas.openxmlformats.org/officeDocument/2006/relationships/image" Target="../media/image60.jp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65219"/>
            <a:ext cx="7658119" cy="2314302"/>
          </a:xfrm>
        </p:spPr>
        <p:txBody>
          <a:bodyPr/>
          <a:lstStyle/>
          <a:p>
            <a:r>
              <a:rPr lang="en-US" dirty="0" err="1" smtClean="0">
                <a:solidFill>
                  <a:srgbClr val="FF3300"/>
                </a:solidFill>
              </a:rPr>
              <a:t>Egy</a:t>
            </a:r>
            <a:r>
              <a:rPr lang="en-US" dirty="0" smtClean="0"/>
              <a:t> </a:t>
            </a:r>
            <a:r>
              <a:rPr lang="en-US" dirty="0" smtClean="0">
                <a:solidFill>
                  <a:srgbClr val="004D86"/>
                </a:solidFill>
              </a:rPr>
              <a:t>Trading</a:t>
            </a:r>
            <a:endParaRPr lang="en-US" dirty="0">
              <a:solidFill>
                <a:srgbClr val="004D86"/>
              </a:solidFill>
            </a:endParaRPr>
          </a:p>
        </p:txBody>
      </p:sp>
      <p:sp>
        <p:nvSpPr>
          <p:cNvPr id="3" name="Subtitle 2"/>
          <p:cNvSpPr>
            <a:spLocks noGrp="1"/>
          </p:cNvSpPr>
          <p:nvPr>
            <p:ph type="subTitle" idx="1"/>
          </p:nvPr>
        </p:nvSpPr>
        <p:spPr>
          <a:xfrm>
            <a:off x="1154955" y="3779521"/>
            <a:ext cx="8825658" cy="861420"/>
          </a:xfrm>
        </p:spPr>
        <p:txBody>
          <a:bodyPr>
            <a:normAutofit/>
          </a:bodyPr>
          <a:lstStyle/>
          <a:p>
            <a:r>
              <a:rPr lang="en-US" sz="2400" dirty="0" smtClean="0">
                <a:solidFill>
                  <a:schemeClr val="tx1"/>
                </a:solidFill>
              </a:rPr>
              <a:t>Project </a:t>
            </a:r>
            <a:r>
              <a:rPr lang="en-US" sz="2400" dirty="0" err="1" smtClean="0">
                <a:solidFill>
                  <a:schemeClr val="tx1"/>
                </a:solidFill>
              </a:rPr>
              <a:t>RefRance</a:t>
            </a:r>
            <a:endParaRPr lang="en-US" sz="2400" dirty="0">
              <a:solidFill>
                <a:schemeClr val="tx1"/>
              </a:solidFill>
            </a:endParaRPr>
          </a:p>
        </p:txBody>
      </p:sp>
      <p:sp>
        <p:nvSpPr>
          <p:cNvPr id="5" name="TextBox 4"/>
          <p:cNvSpPr txBox="1"/>
          <p:nvPr/>
        </p:nvSpPr>
        <p:spPr>
          <a:xfrm>
            <a:off x="984069" y="5033554"/>
            <a:ext cx="3431177" cy="1200329"/>
          </a:xfrm>
          <a:prstGeom prst="rect">
            <a:avLst/>
          </a:prstGeom>
          <a:noFill/>
        </p:spPr>
        <p:txBody>
          <a:bodyPr wrap="square" rtlCol="0">
            <a:spAutoFit/>
          </a:bodyPr>
          <a:lstStyle/>
          <a:p>
            <a:r>
              <a:rPr lang="en-US" dirty="0" smtClean="0"/>
              <a:t>Address Office:10th </a:t>
            </a:r>
            <a:r>
              <a:rPr lang="en-US" dirty="0"/>
              <a:t>of Ramadan City - District 12 - Building 146 - Apartment 6, 10th of Ramadan City, Egypt</a:t>
            </a:r>
          </a:p>
        </p:txBody>
      </p:sp>
      <p:sp>
        <p:nvSpPr>
          <p:cNvPr id="6" name="TextBox 5"/>
          <p:cNvSpPr txBox="1"/>
          <p:nvPr/>
        </p:nvSpPr>
        <p:spPr>
          <a:xfrm>
            <a:off x="8364583" y="5033554"/>
            <a:ext cx="3431177" cy="923330"/>
          </a:xfrm>
          <a:prstGeom prst="rect">
            <a:avLst/>
          </a:prstGeom>
          <a:noFill/>
        </p:spPr>
        <p:txBody>
          <a:bodyPr wrap="square" rtlCol="0">
            <a:spAutoFit/>
          </a:bodyPr>
          <a:lstStyle/>
          <a:p>
            <a:r>
              <a:rPr lang="en-US" dirty="0"/>
              <a:t>Address </a:t>
            </a:r>
            <a:r>
              <a:rPr lang="en-US" dirty="0" err="1"/>
              <a:t>Factory:Rubiki</a:t>
            </a:r>
            <a:r>
              <a:rPr lang="en-US" dirty="0"/>
              <a:t> Factories Complex, Third Industrial Zone.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3732077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394" y="444137"/>
            <a:ext cx="9345440" cy="1391694"/>
          </a:xfrm>
        </p:spPr>
        <p:txBody>
          <a:bodyPr/>
          <a:lstStyle/>
          <a:p>
            <a:r>
              <a:rPr lang="en-US" dirty="0" smtClean="0"/>
              <a:t>					About </a:t>
            </a:r>
            <a:r>
              <a:rPr lang="en-US" dirty="0" smtClean="0"/>
              <a:t>Us</a:t>
            </a:r>
            <a:endParaRPr lang="en-US" dirty="0"/>
          </a:p>
        </p:txBody>
      </p:sp>
      <p:sp>
        <p:nvSpPr>
          <p:cNvPr id="3" name="Content Placeholder 2"/>
          <p:cNvSpPr>
            <a:spLocks noGrp="1"/>
          </p:cNvSpPr>
          <p:nvPr>
            <p:ph idx="1"/>
          </p:nvPr>
        </p:nvSpPr>
        <p:spPr/>
        <p:txBody>
          <a:bodyPr/>
          <a:lstStyle/>
          <a:p>
            <a:r>
              <a:rPr lang="en-US" dirty="0" err="1" smtClean="0"/>
              <a:t>Egy</a:t>
            </a:r>
            <a:r>
              <a:rPr lang="en-US" dirty="0" smtClean="0"/>
              <a:t> Trading  </a:t>
            </a:r>
            <a:r>
              <a:rPr lang="en-US" dirty="0"/>
              <a:t>is a leading company specializing in engineering works, supplying, installing, and maintaining automatic doors and industrial air curtains in the Arab Republic of Egypt.</a:t>
            </a:r>
          </a:p>
          <a:p>
            <a:endParaRPr lang="en-US" dirty="0"/>
          </a:p>
          <a:p>
            <a:r>
              <a:rPr lang="en-US" dirty="0"/>
              <a:t>We are distinguished by our highly trained technical and engineering workforce, and our integrated team that meticulously supervises all processes, from construction to delivery, ensuring the highest quality and adherence to international engineering standards.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169102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Our Customers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75745" y="1332432"/>
            <a:ext cx="1560579" cy="156057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2769" y="4296098"/>
            <a:ext cx="2388465" cy="110811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1634" y="1577556"/>
            <a:ext cx="1219200" cy="12192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1545" y="3344312"/>
            <a:ext cx="2160495" cy="687814"/>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7502" y="3344312"/>
            <a:ext cx="1739914" cy="927954"/>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7513" y="1433230"/>
            <a:ext cx="1684207" cy="1684207"/>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60126" y="3228401"/>
            <a:ext cx="2193896" cy="843633"/>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19305" y="3195000"/>
            <a:ext cx="2433556" cy="843633"/>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35516" y="1447947"/>
            <a:ext cx="1684207" cy="1684207"/>
          </a:xfrm>
          <a:prstGeom prst="rect">
            <a:avLst/>
          </a:prstGeom>
        </p:spPr>
      </p:pic>
      <p:pic>
        <p:nvPicPr>
          <p:cNvPr id="16" name="Picture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72554" y="4243241"/>
            <a:ext cx="2181468" cy="1219440"/>
          </a:xfrm>
          <a:prstGeom prst="rect">
            <a:avLst/>
          </a:prstGeom>
        </p:spPr>
      </p:pic>
      <p:pic>
        <p:nvPicPr>
          <p:cNvPr id="17" name="Picture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34957" y="1560950"/>
            <a:ext cx="1893210" cy="1508651"/>
          </a:xfrm>
          <a:prstGeom prst="rect">
            <a:avLst/>
          </a:prstGeom>
        </p:spPr>
      </p:pic>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51788" y="4259001"/>
            <a:ext cx="2292724" cy="1203680"/>
          </a:xfrm>
          <a:prstGeom prst="rect">
            <a:avLst/>
          </a:prstGeom>
        </p:spPr>
      </p:pic>
      <p:pic>
        <p:nvPicPr>
          <p:cNvPr id="19" name="Picture 1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54999" y="1560950"/>
            <a:ext cx="1381084" cy="1381084"/>
          </a:xfrm>
          <a:prstGeom prst="rect">
            <a:avLst/>
          </a:prstGeom>
        </p:spPr>
      </p:pic>
      <p:pic>
        <p:nvPicPr>
          <p:cNvPr id="20" name="Picture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92101" y="4626086"/>
            <a:ext cx="1872458" cy="1052585"/>
          </a:xfrm>
          <a:prstGeom prst="rect">
            <a:avLst/>
          </a:prstGeom>
        </p:spPr>
      </p:pic>
      <p:pic>
        <p:nvPicPr>
          <p:cNvPr id="21" name="Picture 2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77620" y="4201770"/>
            <a:ext cx="2265911" cy="1296773"/>
          </a:xfrm>
          <a:prstGeom prst="rect">
            <a:avLst/>
          </a:prstGeom>
        </p:spPr>
      </p:pic>
      <p:pic>
        <p:nvPicPr>
          <p:cNvPr id="22" name="Picture 2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8850" y="3344312"/>
            <a:ext cx="1879278" cy="1179954"/>
          </a:xfrm>
          <a:prstGeom prst="rect">
            <a:avLst/>
          </a:prstGeom>
        </p:spPr>
      </p:pic>
      <p:pic>
        <p:nvPicPr>
          <p:cNvPr id="23" name="Picture 2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772554" y="5254686"/>
            <a:ext cx="2156772" cy="1686980"/>
          </a:xfrm>
          <a:prstGeom prst="rect">
            <a:avLst/>
          </a:prstGeom>
        </p:spPr>
      </p:pic>
      <p:pic>
        <p:nvPicPr>
          <p:cNvPr id="24" name="Picture 2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88998" y="5558504"/>
            <a:ext cx="1489494" cy="1079343"/>
          </a:xfrm>
          <a:prstGeom prst="rect">
            <a:avLst/>
          </a:prstGeom>
        </p:spPr>
      </p:pic>
      <p:pic>
        <p:nvPicPr>
          <p:cNvPr id="25" name="Pictur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1679" y="1799817"/>
            <a:ext cx="1050371" cy="1050371"/>
          </a:xfrm>
          <a:prstGeom prst="rect">
            <a:avLst/>
          </a:prstGeom>
        </p:spPr>
      </p:pic>
      <p:pic>
        <p:nvPicPr>
          <p:cNvPr id="26" name="Picture 2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851265" y="5592521"/>
            <a:ext cx="1911177" cy="1109232"/>
          </a:xfrm>
          <a:prstGeom prst="rect">
            <a:avLst/>
          </a:prstGeom>
        </p:spPr>
      </p:pic>
      <p:pic>
        <p:nvPicPr>
          <p:cNvPr id="27" name="Picture 2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387385" y="5567287"/>
            <a:ext cx="1092921" cy="1092921"/>
          </a:xfrm>
          <a:prstGeom prst="rect">
            <a:avLst/>
          </a:prstGeom>
        </p:spPr>
      </p:pic>
      <p:pic>
        <p:nvPicPr>
          <p:cNvPr id="28" name="Picture 2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684619" y="5567287"/>
            <a:ext cx="1420288" cy="1142406"/>
          </a:xfrm>
          <a:prstGeom prst="rect">
            <a:avLst/>
          </a:prstGeom>
        </p:spPr>
      </p:pic>
      <p:pic>
        <p:nvPicPr>
          <p:cNvPr id="29" name="Picture 28"/>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20534" y="5557685"/>
            <a:ext cx="1581607" cy="1141843"/>
          </a:xfrm>
          <a:prstGeom prst="rect">
            <a:avLst/>
          </a:prstGeom>
        </p:spPr>
      </p:pic>
      <p:pic>
        <p:nvPicPr>
          <p:cNvPr id="31" name="Picture 30"/>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2626247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Our </a:t>
            </a:r>
            <a:r>
              <a:rPr lang="en-US" dirty="0"/>
              <a:t>Vision &amp; Core Values </a:t>
            </a:r>
          </a:p>
        </p:txBody>
      </p:sp>
      <p:sp>
        <p:nvSpPr>
          <p:cNvPr id="3" name="Content Placeholder 2"/>
          <p:cNvSpPr>
            <a:spLocks noGrp="1"/>
          </p:cNvSpPr>
          <p:nvPr>
            <p:ph idx="1"/>
          </p:nvPr>
        </p:nvSpPr>
        <p:spPr/>
        <p:txBody>
          <a:bodyPr>
            <a:normAutofit fontScale="92500" lnSpcReduction="20000"/>
          </a:bodyPr>
          <a:lstStyle/>
          <a:p>
            <a:r>
              <a:rPr lang="en-US" dirty="0"/>
              <a:t>EGY Trading is committed to providing smart engineering solutions that combine performance efficiency with the highest levels of safety and quality. We don't just aim to supply products, but to offer a sustainable strategic partnership that guarantees our clients a highly efficient, isolated, and protected working environment.</a:t>
            </a:r>
          </a:p>
          <a:p>
            <a:endParaRPr lang="en-US" dirty="0"/>
          </a:p>
          <a:p>
            <a:r>
              <a:rPr lang="en-US" dirty="0"/>
              <a:t>Our core values ​​that govern our work are: Absolute quality in materials, construction, and execution phases.</a:t>
            </a:r>
          </a:p>
          <a:p>
            <a:endParaRPr lang="en-US" dirty="0"/>
          </a:p>
          <a:p>
            <a:r>
              <a:rPr lang="en-US" dirty="0"/>
              <a:t>Full adherence to agreed-upon schedules and contracted specifications.</a:t>
            </a:r>
          </a:p>
          <a:p>
            <a:endParaRPr lang="en-US" dirty="0"/>
          </a:p>
          <a:p>
            <a:r>
              <a:rPr lang="en-US" dirty="0"/>
              <a:t>Continuous development of our technical staff's skills to keep pace with global advancements.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1266753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1802" y="365632"/>
            <a:ext cx="9404723" cy="1400530"/>
          </a:xfrm>
        </p:spPr>
        <p:txBody>
          <a:bodyPr/>
          <a:lstStyle/>
          <a:p>
            <a:r>
              <a:rPr lang="en-US" sz="1800" b="1" dirty="0" smtClean="0"/>
              <a:t>Cadbury </a:t>
            </a:r>
            <a:r>
              <a:rPr lang="en-US" sz="1800" b="1" dirty="0"/>
              <a:t>– High-Speed Industrial Door</a:t>
            </a:r>
            <a:r>
              <a:rPr lang="en-US" sz="1800" dirty="0"/>
              <a:t/>
            </a:r>
            <a:br>
              <a:rPr lang="en-US" sz="1800" dirty="0"/>
            </a:br>
            <a:r>
              <a:rPr lang="en-US" sz="1800" dirty="0"/>
              <a:t>Supply and installation of a high-speed industrial door to improve operational efficiency and ensure smooth movement of personnel and equipment, while enhancing safety and environmental control within the facility.</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6610" y="2118931"/>
            <a:ext cx="5011271" cy="430564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93" y="2118931"/>
            <a:ext cx="5252666" cy="430564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2851" y="781947"/>
            <a:ext cx="2156772" cy="168698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3658977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7265" y="426593"/>
            <a:ext cx="9404723" cy="1400530"/>
          </a:xfrm>
        </p:spPr>
        <p:txBody>
          <a:bodyPr/>
          <a:lstStyle/>
          <a:p>
            <a:r>
              <a:rPr lang="en-US" sz="1800" b="1" dirty="0" err="1"/>
              <a:t>Banque</a:t>
            </a:r>
            <a:r>
              <a:rPr lang="en-US" sz="1800" b="1" dirty="0"/>
              <a:t> </a:t>
            </a:r>
            <a:r>
              <a:rPr lang="en-US" sz="1800" b="1" dirty="0" err="1"/>
              <a:t>Misr</a:t>
            </a:r>
            <a:r>
              <a:rPr lang="en-US" sz="1800" b="1" dirty="0"/>
              <a:t> Entrance Automation</a:t>
            </a:r>
            <a:r>
              <a:rPr lang="en-US" sz="1800" dirty="0"/>
              <a:t/>
            </a:r>
            <a:br>
              <a:rPr lang="en-US" sz="1800" dirty="0"/>
            </a:br>
            <a:r>
              <a:rPr lang="en-US" sz="1800" dirty="0"/>
              <a:t>Executed the supply, installation, and integration of automated access doors, optimized for heavy daily traffic and safety compliance.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1639" y="2052638"/>
            <a:ext cx="6290497" cy="419576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103" y="2066644"/>
            <a:ext cx="5705756" cy="43162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5745" y="1332432"/>
            <a:ext cx="1560579" cy="156057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10441050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0179" y="452718"/>
            <a:ext cx="9404723" cy="1400530"/>
          </a:xfrm>
        </p:spPr>
        <p:txBody>
          <a:bodyPr/>
          <a:lstStyle/>
          <a:p>
            <a:r>
              <a:rPr lang="en-US" sz="1800" b="1" dirty="0" smtClean="0"/>
              <a:t>PepsiCo – Industrial Air Curtains Project</a:t>
            </a:r>
            <a:r>
              <a:rPr lang="en-US" sz="1800" dirty="0" smtClean="0"/>
              <a:t/>
            </a:r>
            <a:br>
              <a:rPr lang="en-US" sz="1800" dirty="0" smtClean="0"/>
            </a:br>
            <a:r>
              <a:rPr lang="en-US" sz="1800" dirty="0" smtClean="0"/>
              <a:t>Supplied and installed high-capacity industrial air curtains for PepsiCo facilities </a:t>
            </a:r>
            <a:r>
              <a:rPr lang="en-US" sz="1800" dirty="0" smtClean="0"/>
              <a:t/>
            </a:r>
            <a:br>
              <a:rPr lang="en-US" sz="1800" dirty="0" smtClean="0"/>
            </a:br>
            <a:r>
              <a:rPr lang="en-US" sz="1800" dirty="0" smtClean="0"/>
              <a:t>to </a:t>
            </a:r>
            <a:r>
              <a:rPr lang="en-US" sz="1800" dirty="0" smtClean="0"/>
              <a:t>maintain indoor climate control, protect cleanliness, and optimize energy efficiency.</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11" y="2393632"/>
            <a:ext cx="7104518" cy="404200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9008" y="1509341"/>
            <a:ext cx="2160495" cy="68781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3327709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11" y="2699657"/>
            <a:ext cx="4484913" cy="38883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6312" y="2699657"/>
            <a:ext cx="4484914" cy="3888376"/>
          </a:xfrm>
          <a:prstGeom prst="rect">
            <a:avLst/>
          </a:prstGeom>
        </p:spPr>
      </p:pic>
      <p:sp>
        <p:nvSpPr>
          <p:cNvPr id="6" name="Content Placeholder 2"/>
          <p:cNvSpPr>
            <a:spLocks noGrp="1"/>
          </p:cNvSpPr>
          <p:nvPr>
            <p:ph type="title"/>
          </p:nvPr>
        </p:nvSpPr>
        <p:spPr>
          <a:xfrm>
            <a:off x="1464717" y="306574"/>
            <a:ext cx="9404723" cy="1400530"/>
          </a:xfrm>
        </p:spPr>
        <p:txBody>
          <a:bodyPr/>
          <a:lstStyle/>
          <a:p>
            <a:r>
              <a:rPr lang="en-US" sz="1800" b="1" dirty="0" err="1" smtClean="0"/>
              <a:t>Snak</a:t>
            </a:r>
            <a:r>
              <a:rPr lang="en-US" sz="1800" b="1" dirty="0" smtClean="0"/>
              <a:t> Land Industrial </a:t>
            </a:r>
            <a:r>
              <a:rPr lang="en-US" sz="1800" b="1" dirty="0"/>
              <a:t>Air Curtain Solutions</a:t>
            </a:r>
            <a:r>
              <a:rPr lang="en-US" sz="1800" dirty="0"/>
              <a:t/>
            </a:r>
            <a:br>
              <a:rPr lang="en-US" sz="1800" dirty="0"/>
            </a:br>
            <a:r>
              <a:rPr lang="en-US" sz="1800" dirty="0"/>
              <a:t>Delivered and mounted heavy-duty air curtains at PepsiCo plants</a:t>
            </a:r>
            <a:r>
              <a:rPr lang="en-US" sz="1800" dirty="0" smtClean="0"/>
              <a:t>, </a:t>
            </a:r>
            <a:r>
              <a:rPr lang="en-US" sz="1800" dirty="0"/>
              <a:t>preventing </a:t>
            </a:r>
            <a:r>
              <a:rPr lang="en-US" sz="1800" dirty="0" smtClean="0"/>
              <a:t/>
            </a:r>
            <a:br>
              <a:rPr lang="en-US" sz="1800" dirty="0" smtClean="0"/>
            </a:br>
            <a:r>
              <a:rPr lang="en-US" sz="1800" dirty="0" smtClean="0"/>
              <a:t>dust </a:t>
            </a:r>
            <a:r>
              <a:rPr lang="en-US" sz="1800" dirty="0"/>
              <a:t>and insect entry while reducing air conditioning power loss.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87539" y="1298632"/>
            <a:ext cx="1911177" cy="110923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5610365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4054" y="435301"/>
            <a:ext cx="9404723" cy="1400530"/>
          </a:xfrm>
        </p:spPr>
        <p:txBody>
          <a:bodyPr/>
          <a:lstStyle/>
          <a:p>
            <a:r>
              <a:rPr lang="en-US" sz="1800" b="1" dirty="0"/>
              <a:t>Americana Group – Sectional Industrial Overhead Doors</a:t>
            </a:r>
            <a:r>
              <a:rPr lang="en-US" sz="1800" dirty="0"/>
              <a:t> Supplied and installed heavy-duty sectional overhead industrial doors for Americana Group facilities. Designed to provide optimal thermal insulation, high durability, and seamless operational flow for logistics and storage areas.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11" y="2451735"/>
            <a:ext cx="7514408" cy="387939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7109" y="1372392"/>
            <a:ext cx="1672045" cy="107934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2052200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2431" y="391758"/>
            <a:ext cx="9404723" cy="1400530"/>
          </a:xfrm>
        </p:spPr>
        <p:txBody>
          <a:bodyPr/>
          <a:lstStyle/>
          <a:p>
            <a:r>
              <a:rPr lang="en-US" sz="1800" b="1" dirty="0" err="1"/>
              <a:t>Tolip</a:t>
            </a:r>
            <a:r>
              <a:rPr lang="en-US" sz="1800" b="1" dirty="0"/>
              <a:t> Hotel Main Entrance Automation</a:t>
            </a:r>
            <a:r>
              <a:rPr lang="en-US" sz="1800" dirty="0"/>
              <a:t> Executed the supply, installation, and integration of elegant automatic revolving door systems for </a:t>
            </a:r>
            <a:r>
              <a:rPr lang="en-US" sz="1800" dirty="0" err="1"/>
              <a:t>Tolip</a:t>
            </a:r>
            <a:r>
              <a:rPr lang="en-US" sz="1800" dirty="0"/>
              <a:t> Hotel</a:t>
            </a:r>
            <a:r>
              <a:rPr lang="en-US" sz="1800" dirty="0" smtClean="0"/>
              <a:t>.</a:t>
            </a:r>
            <a:br>
              <a:rPr lang="en-US" sz="1800" dirty="0" smtClean="0"/>
            </a:br>
            <a:r>
              <a:rPr lang="en-US" sz="1800" dirty="0" smtClean="0"/>
              <a:t> </a:t>
            </a:r>
            <a:r>
              <a:rPr lang="en-US" sz="1800" dirty="0"/>
              <a:t>Engineered for smooth, continuous pedestrian flow, high safety standards, </a:t>
            </a:r>
            <a:r>
              <a:rPr lang="en-US" sz="1800" dirty="0" smtClean="0"/>
              <a:t/>
            </a:r>
            <a:br>
              <a:rPr lang="en-US" sz="1800" dirty="0" smtClean="0"/>
            </a:br>
            <a:r>
              <a:rPr lang="en-US" sz="1800" dirty="0" smtClean="0"/>
              <a:t>and </a:t>
            </a:r>
            <a:r>
              <a:rPr lang="en-US" sz="1800" dirty="0"/>
              <a:t>superior architectural aesthetics.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1639" y="2052638"/>
            <a:ext cx="6290497" cy="4195762"/>
          </a:xfr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7594" y="1450798"/>
            <a:ext cx="2292724" cy="120368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743842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1803" y="496260"/>
            <a:ext cx="9404723" cy="1400530"/>
          </a:xfrm>
        </p:spPr>
        <p:txBody>
          <a:bodyPr/>
          <a:lstStyle/>
          <a:p>
            <a:r>
              <a:rPr lang="en-US" sz="1800" b="1" dirty="0" smtClean="0"/>
              <a:t>Cadbury </a:t>
            </a:r>
            <a:r>
              <a:rPr lang="en-US" sz="1800" b="1" dirty="0"/>
              <a:t>– Industrial Roller Shutter Doors Project</a:t>
            </a:r>
            <a:r>
              <a:rPr lang="en-US" sz="1800" dirty="0"/>
              <a:t/>
            </a:r>
            <a:br>
              <a:rPr lang="en-US" sz="1800" dirty="0"/>
            </a:br>
            <a:r>
              <a:rPr lang="en-US" sz="1800" dirty="0"/>
              <a:t>Supplied and installed heavy-duty industrial motorized roller shutter doors </a:t>
            </a:r>
            <a:r>
              <a:rPr lang="en-US" sz="1800" dirty="0" smtClean="0"/>
              <a:t>for</a:t>
            </a:r>
            <a:br>
              <a:rPr lang="en-US" sz="1800" dirty="0" smtClean="0"/>
            </a:br>
            <a:r>
              <a:rPr lang="en-US" sz="1800" dirty="0" smtClean="0"/>
              <a:t> </a:t>
            </a:r>
            <a:r>
              <a:rPr lang="en-US" sz="1800" dirty="0"/>
              <a:t>Capri facilities. Engineered to provide maximum security, durability, and smooth operational flow for manufacturing and warehouse logistics.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529" y="2574733"/>
            <a:ext cx="7244443" cy="346030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1263" y="1196525"/>
            <a:ext cx="2156772" cy="168698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9617474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718" y="374341"/>
            <a:ext cx="7261271" cy="2177270"/>
          </a:xfrm>
        </p:spPr>
        <p:txBody>
          <a:bodyPr/>
          <a:lstStyle/>
          <a:p>
            <a:r>
              <a:rPr lang="en-US" sz="1800" b="1" dirty="0" err="1" smtClean="0"/>
              <a:t>Energya</a:t>
            </a:r>
            <a:r>
              <a:rPr lang="en-US" sz="1800" b="1" dirty="0" smtClean="0"/>
              <a:t>– </a:t>
            </a:r>
            <a:r>
              <a:rPr lang="en-US" sz="1800" b="1" dirty="0"/>
              <a:t>Industrial Roller Shutter Doors Project</a:t>
            </a:r>
            <a:r>
              <a:rPr lang="en-US" sz="1800" dirty="0"/>
              <a:t/>
            </a:r>
            <a:br>
              <a:rPr lang="en-US" sz="1800" dirty="0"/>
            </a:br>
            <a:r>
              <a:rPr lang="en-US" sz="1800" dirty="0"/>
              <a:t>Supplied and installed heavy-duty industrial motorized roller shutter doors for Capri facilities. Engineered to provide maximum security, durability, and smooth operational flow for manufacturing and warehouse logistics.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3071" y="2778033"/>
            <a:ext cx="3333879" cy="374468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5542" y="3034936"/>
            <a:ext cx="4271812" cy="293478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0010" y="1272255"/>
            <a:ext cx="2265911" cy="129677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1337613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139" y="513678"/>
            <a:ext cx="9404723" cy="1400530"/>
          </a:xfrm>
        </p:spPr>
        <p:txBody>
          <a:bodyPr/>
          <a:lstStyle/>
          <a:p>
            <a:r>
              <a:rPr lang="en-US" sz="1800" b="1" dirty="0"/>
              <a:t>Amazon Facility Entrance Automation</a:t>
            </a:r>
            <a:r>
              <a:rPr lang="en-US" sz="1800" dirty="0"/>
              <a:t/>
            </a:r>
            <a:br>
              <a:rPr lang="en-US" sz="1800" dirty="0"/>
            </a:br>
            <a:r>
              <a:rPr lang="en-US" sz="1800" dirty="0"/>
              <a:t>Executed the supply, installation, and integration of automated commercial </a:t>
            </a:r>
            <a:r>
              <a:rPr lang="en-US" sz="1800" dirty="0" smtClean="0"/>
              <a:t/>
            </a:r>
            <a:br>
              <a:rPr lang="en-US" sz="1800" dirty="0" smtClean="0"/>
            </a:br>
            <a:r>
              <a:rPr lang="en-US" sz="1800" dirty="0" smtClean="0"/>
              <a:t>glass </a:t>
            </a:r>
            <a:r>
              <a:rPr lang="en-US" sz="1800" dirty="0"/>
              <a:t>doors. Engineered for smooth access control, high safety standards, and optimal thermal insulation for high-footfall entrances.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5015" y="2257261"/>
            <a:ext cx="6286500" cy="41868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9401" y="1469140"/>
            <a:ext cx="1092921" cy="109292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31426574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35301"/>
            <a:ext cx="9404723" cy="1400530"/>
          </a:xfrm>
        </p:spPr>
        <p:txBody>
          <a:bodyPr/>
          <a:lstStyle/>
          <a:p>
            <a:pPr algn="ctr"/>
            <a:r>
              <a:rPr lang="en-US" dirty="0" smtClean="0"/>
              <a:t>Our Projects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360" y="1750423"/>
            <a:ext cx="1480457" cy="182495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635" y="1750423"/>
            <a:ext cx="1846217" cy="184621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2260" y="1687542"/>
            <a:ext cx="1722393" cy="195072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1552" y="1744014"/>
            <a:ext cx="2815726" cy="1831367"/>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212" y="1721352"/>
            <a:ext cx="1904358" cy="1904358"/>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46276" y="3961087"/>
            <a:ext cx="1826623" cy="1605003"/>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5567" y="3901440"/>
            <a:ext cx="1959632" cy="1724298"/>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6766" y="3961087"/>
            <a:ext cx="1993990" cy="1605003"/>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53396" y="3961087"/>
            <a:ext cx="1768559" cy="1768559"/>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9152" y="3864627"/>
            <a:ext cx="2059433" cy="2059433"/>
          </a:xfrm>
          <a:prstGeom prst="rect">
            <a:avLst/>
          </a:prstGeom>
        </p:spPr>
      </p:pic>
      <p:pic>
        <p:nvPicPr>
          <p:cNvPr id="18" name="Picture 1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2147363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Our Projects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8766" y="1600200"/>
            <a:ext cx="2050324" cy="205032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8753" y="1642382"/>
            <a:ext cx="1965960" cy="19659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1577" y="1599854"/>
            <a:ext cx="2144096" cy="215354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9977" y="1599854"/>
            <a:ext cx="1933304" cy="200848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8766" y="4056922"/>
            <a:ext cx="2213338" cy="1661479"/>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1838" y="4056922"/>
            <a:ext cx="3309747" cy="1856768"/>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03" y="3993451"/>
            <a:ext cx="2560318" cy="1920239"/>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278" y="4056922"/>
            <a:ext cx="2137711" cy="2021661"/>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8497" y="1619733"/>
            <a:ext cx="2299344" cy="2101345"/>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779916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940" y="391758"/>
            <a:ext cx="9404723" cy="1400530"/>
          </a:xfrm>
        </p:spPr>
        <p:txBody>
          <a:bodyPr/>
          <a:lstStyle/>
          <a:p>
            <a:r>
              <a:rPr lang="en-US" dirty="0" smtClean="0"/>
              <a:t>Why </a:t>
            </a:r>
            <a:r>
              <a:rPr lang="en-US" dirty="0" err="1" smtClean="0"/>
              <a:t>Egy</a:t>
            </a:r>
            <a:r>
              <a:rPr lang="en-US" dirty="0" smtClean="0"/>
              <a:t> Trading?</a:t>
            </a:r>
            <a:endParaRPr lang="en-US" dirty="0"/>
          </a:p>
        </p:txBody>
      </p:sp>
      <p:sp>
        <p:nvSpPr>
          <p:cNvPr id="3" name="Content Placeholder 2"/>
          <p:cNvSpPr>
            <a:spLocks noGrp="1"/>
          </p:cNvSpPr>
          <p:nvPr>
            <p:ph idx="1"/>
          </p:nvPr>
        </p:nvSpPr>
        <p:spPr>
          <a:xfrm>
            <a:off x="1042352" y="1853248"/>
            <a:ext cx="8946541" cy="4617848"/>
          </a:xfrm>
        </p:spPr>
        <p:txBody>
          <a:bodyPr>
            <a:noAutofit/>
          </a:bodyPr>
          <a:lstStyle/>
          <a:p>
            <a:r>
              <a:rPr lang="en-US" sz="1600" dirty="0"/>
              <a:t>• Highly skilled technical and engineering staff: We have a team trained in the latest installation and maintenance methods for automatic doors and air curtains</a:t>
            </a:r>
            <a:r>
              <a:rPr lang="en-US" sz="1600" dirty="0" smtClean="0"/>
              <a:t>.</a:t>
            </a:r>
            <a:endParaRPr lang="en-US" sz="1600" dirty="0"/>
          </a:p>
          <a:p>
            <a:r>
              <a:rPr lang="en-US" sz="1600" dirty="0"/>
              <a:t>• Integrated follow-up and delivery team: We have engineers specializing in quality, construction, and project supervision to ensure complete delivery without any operational defects or deficiencies and in full engineering compliance</a:t>
            </a:r>
            <a:r>
              <a:rPr lang="en-US" sz="1600" dirty="0" smtClean="0"/>
              <a:t>.</a:t>
            </a:r>
            <a:endParaRPr lang="en-US" sz="1600" dirty="0"/>
          </a:p>
          <a:p>
            <a:r>
              <a:rPr lang="en-US" sz="1600" dirty="0"/>
              <a:t>• Close partnership with major entities: Our extensive portfolio of projects with sovereign entities, banks, and global companies such as Amazon and Pepsi is the best evidence of our commitment to the highest standards of accuracy and professionalism</a:t>
            </a:r>
            <a:r>
              <a:rPr lang="en-US" sz="1600" dirty="0" smtClean="0"/>
              <a:t>.</a:t>
            </a:r>
            <a:endParaRPr lang="en-US" sz="1600" dirty="0"/>
          </a:p>
          <a:p>
            <a:r>
              <a:rPr lang="en-US" sz="1600" dirty="0"/>
              <a:t>• Commitment to schedules and quality: We are fully committed to projects while maintaining high quality in all engineering details</a:t>
            </a:r>
            <a:r>
              <a:rPr lang="en-US" sz="1600" dirty="0" smtClean="0"/>
              <a:t>.</a:t>
            </a:r>
            <a:endParaRPr lang="en-US" sz="1600" dirty="0"/>
          </a:p>
          <a:p>
            <a:r>
              <a:rPr lang="en-US" sz="1600" dirty="0"/>
              <a:t>• Annual technical support and maintenance programs: We provide our clients with rapid after-sales service and support to ensure the continuous operation of their equipment and air curtains at peak efficiency throughout the year</a:t>
            </a:r>
            <a:r>
              <a:rPr lang="en-US" sz="1600" dirty="0" smtClean="0"/>
              <a:t>.</a:t>
            </a:r>
            <a:endParaRPr lang="en-US" sz="1600" dirty="0"/>
          </a:p>
          <a:p>
            <a:r>
              <a:rPr lang="en-US" sz="1600" dirty="0"/>
              <a:t>Contact Information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99" y="184864"/>
            <a:ext cx="1172069" cy="1086587"/>
          </a:xfrm>
          <a:prstGeom prst="rect">
            <a:avLst/>
          </a:prstGeom>
        </p:spPr>
      </p:pic>
    </p:spTree>
    <p:extLst>
      <p:ext uri="{BB962C8B-B14F-4D97-AF65-F5344CB8AC3E}">
        <p14:creationId xmlns:p14="http://schemas.microsoft.com/office/powerpoint/2010/main" val="18649927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216</TotalTime>
  <Words>714</Words>
  <Application>Microsoft Office PowerPoint</Application>
  <PresentationFormat>Widescreen</PresentationFormat>
  <Paragraphs>35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Century Gothic</vt:lpstr>
      <vt:lpstr>Wingdings 3</vt:lpstr>
      <vt:lpstr>Ion</vt:lpstr>
      <vt:lpstr>Egy Trading</vt:lpstr>
      <vt:lpstr>     About Us</vt:lpstr>
      <vt:lpstr>Our Customers</vt:lpstr>
      <vt:lpstr>   Our Vision &amp; Core Values </vt:lpstr>
      <vt:lpstr>Cadbury – High-Speed Industrial Door Supply and installation of a high-speed industrial door to improve operational efficiency and ensure smooth movement of personnel and equipment, while enhancing safety and environmental control within the facility.</vt:lpstr>
      <vt:lpstr>Banque Misr Entrance Automation Executed the supply, installation, and integration of automated access doors, optimized for heavy daily traffic and safety compliance.</vt:lpstr>
      <vt:lpstr>PepsiCo – Industrial Air Curtains Project Supplied and installed high-capacity industrial air curtains for PepsiCo facilities  to maintain indoor climate control, protect cleanliness, and optimize energy efficiency.</vt:lpstr>
      <vt:lpstr>Snak Land Industrial Air Curtain Solutions Delivered and mounted heavy-duty air curtains at PepsiCo plants, preventing  dust and insect entry while reducing air conditioning power loss.</vt:lpstr>
      <vt:lpstr>Americana Group – Sectional Industrial Overhead Doors Supplied and installed heavy-duty sectional overhead industrial doors for Americana Group facilities. Designed to provide optimal thermal insulation, high durability, and seamless operational flow for logistics and storage areas.</vt:lpstr>
      <vt:lpstr>Tolip Hotel Main Entrance Automation Executed the supply, installation, and integration of elegant automatic revolving door systems for Tolip Hotel.  Engineered for smooth, continuous pedestrian flow, high safety standards,  and superior architectural aesthetics.</vt:lpstr>
      <vt:lpstr>Cadbury – Industrial Roller Shutter Doors Project Supplied and installed heavy-duty industrial motorized roller shutter doors for  Capri facilities. Engineered to provide maximum security, durability, and smooth operational flow for manufacturing and warehouse logistics.</vt:lpstr>
      <vt:lpstr>Energya– Industrial Roller Shutter Doors Project Supplied and installed heavy-duty industrial motorized roller shutter doors for Capri facilities. Engineered to provide maximum security, durability, and smooth operational flow for manufacturing and warehouse logistics.</vt:lpstr>
      <vt:lpstr>Amazon Facility Entrance Automation Executed the supply, installation, and integration of automated commercial  glass doors. Engineered for smooth access control, high safety standards, and optimal thermal insulation for high-footfall entrances.</vt:lpstr>
      <vt:lpstr>Our Projects</vt:lpstr>
      <vt:lpstr>Our Projects </vt:lpstr>
      <vt:lpstr>Why Egy Trading?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Egy Trading</dc:title>
  <dc:creator>Mohamed Hussein</dc:creator>
  <cp:lastModifiedBy>Mohamed Hussein</cp:lastModifiedBy>
  <cp:revision>19</cp:revision>
  <dcterms:created xsi:type="dcterms:W3CDTF">2026-09-03T14:13:05Z</dcterms:created>
  <dcterms:modified xsi:type="dcterms:W3CDTF">2026-10-12T12:21:23Z</dcterms:modified>
</cp:coreProperties>
</file>